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 smtClean="0"/>
              <a:t>Lecture 1                                                              Dr. Suha K. Shihab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DCB45-0FC2-4288-8ABA-AFF12F14F84F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C7FC13-5412-4C4B-8488-0F785FB37A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 smtClean="0"/>
              <a:t>Lecture 1                                                              Dr. Suha K. Shihab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51F37B-5C8E-4355-972B-4A06F19CD06A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E3166-E915-4EF5-92F1-13082B2B1C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E3166-E915-4EF5-92F1-13082B2B1CC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fr-FR" smtClean="0"/>
              <a:t>Lecture 1                                                              Dr. Suha K. Shihab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147D-4FAB-4DDA-BB3E-EAA6C2A6C771}" type="datetime1">
              <a:rPr lang="en-US" smtClean="0"/>
              <a:pPr/>
              <a:t>10/8/2018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CAF9A1F-6755-47D2-BA6C-90B2BF69E8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F5A07-9CAF-4A36-817C-B041D543ED3B}" type="datetime1">
              <a:rPr lang="en-US" smtClean="0"/>
              <a:pPr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F9A1F-6755-47D2-BA6C-90B2BF69E8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42230-3F2C-4B52-8736-F2FCBABDDD4B}" type="datetime1">
              <a:rPr lang="en-US" smtClean="0"/>
              <a:pPr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F9A1F-6755-47D2-BA6C-90B2BF69E8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C8249-858B-489D-8E49-053A0C8DCEE4}" type="datetime1">
              <a:rPr lang="en-US" smtClean="0"/>
              <a:pPr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F9A1F-6755-47D2-BA6C-90B2BF69E8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96D7-5F9C-4368-B427-6E51518B1A2C}" type="datetime1">
              <a:rPr lang="en-US" smtClean="0"/>
              <a:pPr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CAF9A1F-6755-47D2-BA6C-90B2BF69E8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72103-7B8C-4C7F-836F-DACFCEDB0CD2}" type="datetime1">
              <a:rPr lang="en-US" smtClean="0"/>
              <a:pPr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F9A1F-6755-47D2-BA6C-90B2BF69E8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46FAB-D9E5-4FCB-A0F4-C46C6203FAF4}" type="datetime1">
              <a:rPr lang="en-US" smtClean="0"/>
              <a:pPr/>
              <a:t>10/8/2018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F9A1F-6755-47D2-BA6C-90B2BF69E8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7CB2-93A6-4AFD-A157-97DFB953CCD8}" type="datetime1">
              <a:rPr lang="en-US" smtClean="0"/>
              <a:pPr/>
              <a:t>10/8/2018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F9A1F-6755-47D2-BA6C-90B2BF69E8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C122F-9824-4750-9239-99287F0B07EF}" type="datetime1">
              <a:rPr lang="en-US" smtClean="0"/>
              <a:pPr/>
              <a:t>10/8/2018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F9A1F-6755-47D2-BA6C-90B2BF69E8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B5E24-524A-4CA0-84AD-97EF3707F19A}" type="datetime1">
              <a:rPr lang="en-US" smtClean="0"/>
              <a:pPr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F9A1F-6755-47D2-BA6C-90B2BF69E8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7E6D9-5787-414C-BCC8-DC1C98C8115F}" type="datetime1">
              <a:rPr lang="en-US" smtClean="0"/>
              <a:pPr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CAF9A1F-6755-47D2-BA6C-90B2BF69E8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E1F863C-D8E4-45C7-BBE5-E2949998F968}" type="datetime1">
              <a:rPr lang="en-US" smtClean="0"/>
              <a:pPr/>
              <a:t>10/8/2018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CAF9A1F-6755-47D2-BA6C-90B2BF69E8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57200"/>
            <a:ext cx="38917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Materials Manufacturing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685800"/>
            <a:ext cx="55626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/>
          </a:p>
          <a:p>
            <a:r>
              <a:rPr lang="en-US" sz="2400" b="1" dirty="0" smtClean="0"/>
              <a:t>Manufacturing Processes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Casting Processes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Sand casting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Die casting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Centrifugal casting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Machining Processes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Turning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Milling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Drilling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Grinding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Primary and Secondary Forming  Processes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Forging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Rolling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Drawing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Deep Drawing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Bending</a:t>
            </a:r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Extrution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Joining Processes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Powder  Metallurgy</a:t>
            </a:r>
            <a:endParaRPr lang="en-US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6096000"/>
            <a:ext cx="457200" cy="457200"/>
          </a:xfrm>
          <a:solidFill>
            <a:srgbClr val="FF0000"/>
          </a:solidFill>
        </p:spPr>
        <p:txBody>
          <a:bodyPr/>
          <a:lstStyle/>
          <a:p>
            <a:fld id="{ACAF9A1F-6755-47D2-BA6C-90B2BF69E8FF}" type="slidenum">
              <a:rPr lang="en-US" smtClean="0">
                <a:solidFill>
                  <a:sysClr val="windowText" lastClr="000000"/>
                </a:solidFill>
              </a:rPr>
              <a:pPr/>
              <a:t>1</a:t>
            </a:fld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0" y="685800"/>
            <a:ext cx="34290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/>
              <a:t>References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smtClean="0"/>
              <a:t>Manufacturing Science   , </a:t>
            </a:r>
            <a:r>
              <a:rPr lang="en-US" dirty="0" err="1" smtClean="0"/>
              <a:t>Ghosh</a:t>
            </a:r>
            <a:r>
              <a:rPr lang="en-US" dirty="0" smtClean="0"/>
              <a:t> and </a:t>
            </a:r>
            <a:r>
              <a:rPr lang="en-US" dirty="0" err="1" smtClean="0"/>
              <a:t>Mallik</a:t>
            </a:r>
            <a:endParaRPr lang="en-US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n-US" dirty="0" smtClean="0"/>
              <a:t>Fundamentals of Modern Manufacturing, </a:t>
            </a:r>
            <a:r>
              <a:rPr lang="en-US" dirty="0" err="1" smtClean="0"/>
              <a:t>Mikell</a:t>
            </a:r>
            <a:r>
              <a:rPr lang="en-US" dirty="0" smtClean="0"/>
              <a:t> P. </a:t>
            </a:r>
            <a:r>
              <a:rPr lang="en-US" dirty="0" err="1" smtClean="0"/>
              <a:t>Groover</a:t>
            </a:r>
            <a:endParaRPr lang="en-US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n-US" dirty="0" smtClean="0"/>
              <a:t>Processes and Materials of Manufacturing, ROY A. LINDBERG</a:t>
            </a:r>
          </a:p>
          <a:p>
            <a:pPr marL="342900" indent="-342900" algn="just">
              <a:buFont typeface="+mj-lt"/>
              <a:buAutoNum type="arabicPeriod"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" y="0"/>
            <a:ext cx="8915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u="sng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Lecture 1                                                                    Dr</a:t>
            </a:r>
            <a:r>
              <a:rPr lang="en-US" sz="2400" b="1" i="1" u="sng" dirty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. </a:t>
            </a:r>
            <a:r>
              <a:rPr lang="en-US" sz="2400" b="1" i="1" u="sng" dirty="0" err="1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Suha</a:t>
            </a:r>
            <a:r>
              <a:rPr lang="en-US" sz="2400" b="1" i="1" u="sng" dirty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en-US" sz="2400" b="1" i="1" u="sng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K. </a:t>
            </a:r>
            <a:r>
              <a:rPr lang="en-US" sz="2400" b="1" i="1" u="sng" dirty="0" err="1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Shihab</a:t>
            </a:r>
            <a:endParaRPr lang="en-US" sz="2400" b="1" i="1" u="sng" dirty="0">
              <a:ln w="10541" cmpd="sng">
                <a:solidFill>
                  <a:srgbClr val="C00000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"/>
            <a:ext cx="8915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u="sng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Lecture 1                                                                             Dr</a:t>
            </a:r>
            <a:r>
              <a:rPr lang="en-US" sz="2400" b="1" i="1" u="sng" dirty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. </a:t>
            </a:r>
            <a:r>
              <a:rPr lang="en-US" sz="2400" b="1" i="1" u="sng" dirty="0" err="1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Suha</a:t>
            </a:r>
            <a:r>
              <a:rPr lang="en-US" sz="2400" b="1" i="1" u="sng" dirty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en-US" sz="2400" b="1" i="1" u="sng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K. </a:t>
            </a:r>
            <a:r>
              <a:rPr lang="en-US" sz="2400" b="1" i="1" u="sng" dirty="0" err="1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Shihab</a:t>
            </a:r>
            <a:endParaRPr lang="en-US" sz="2400" b="1" i="1" u="sng" dirty="0">
              <a:ln w="10541" cmpd="sng">
                <a:solidFill>
                  <a:srgbClr val="C00000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7620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Introduction and Overview of Manufacturing 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1219200"/>
            <a:ext cx="883920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smtClean="0"/>
              <a:t>Manufacturing : </a:t>
            </a:r>
            <a:r>
              <a:rPr lang="en-US" dirty="0"/>
              <a:t>manufacturing can be defined two </a:t>
            </a:r>
            <a:r>
              <a:rPr lang="en-US" dirty="0" smtClean="0"/>
              <a:t>ways</a:t>
            </a:r>
            <a:r>
              <a:rPr lang="en-US" dirty="0"/>
              <a:t> </a:t>
            </a:r>
            <a:r>
              <a:rPr lang="en-US" dirty="0" smtClean="0"/>
              <a:t>one technologic </a:t>
            </a:r>
            <a:r>
              <a:rPr lang="en-US" dirty="0"/>
              <a:t>and the other economic</a:t>
            </a:r>
            <a:r>
              <a:rPr lang="en-US" dirty="0" smtClean="0"/>
              <a:t>.</a:t>
            </a:r>
          </a:p>
          <a:p>
            <a:r>
              <a:rPr lang="en-US" b="1" dirty="0"/>
              <a:t>Technologically</a:t>
            </a:r>
            <a:r>
              <a:rPr lang="en-US" dirty="0"/>
              <a:t>, </a:t>
            </a:r>
            <a:r>
              <a:rPr lang="en-US" b="1" i="1" dirty="0">
                <a:solidFill>
                  <a:srgbClr val="C00000"/>
                </a:solidFill>
              </a:rPr>
              <a:t>manufacturing</a:t>
            </a:r>
            <a:r>
              <a:rPr lang="en-US" dirty="0"/>
              <a:t> is the application </a:t>
            </a:r>
            <a:r>
              <a:rPr lang="en-US" dirty="0" smtClean="0"/>
              <a:t>of physical </a:t>
            </a:r>
            <a:r>
              <a:rPr lang="en-US" dirty="0"/>
              <a:t>and chemical processes to alter the </a:t>
            </a:r>
            <a:r>
              <a:rPr lang="en-US" dirty="0" smtClean="0"/>
              <a:t>geometry and properties </a:t>
            </a:r>
            <a:r>
              <a:rPr lang="en-US" dirty="0"/>
              <a:t>of </a:t>
            </a:r>
            <a:r>
              <a:rPr lang="en-US" dirty="0" smtClean="0"/>
              <a:t>a given </a:t>
            </a:r>
            <a:r>
              <a:rPr lang="en-US" dirty="0"/>
              <a:t>starting material to make parts or products; manufacturing also includes </a:t>
            </a:r>
            <a:r>
              <a:rPr lang="en-US" dirty="0" smtClean="0"/>
              <a:t>assembly of </a:t>
            </a:r>
            <a:r>
              <a:rPr lang="en-US" dirty="0"/>
              <a:t>multiple parts to make products. The processes to accomplish manufacturing involve </a:t>
            </a:r>
            <a:r>
              <a:rPr lang="en-US" dirty="0" smtClean="0"/>
              <a:t>a combination </a:t>
            </a:r>
            <a:r>
              <a:rPr lang="en-US" dirty="0"/>
              <a:t>of machinery, tools, power, and </a:t>
            </a:r>
            <a:r>
              <a:rPr lang="en-US" dirty="0" smtClean="0"/>
              <a:t>labor  </a:t>
            </a:r>
            <a:r>
              <a:rPr lang="en-US" dirty="0"/>
              <a:t>as depicted </a:t>
            </a:r>
            <a:r>
              <a:rPr lang="en-US" dirty="0" smtClean="0"/>
              <a:t>in Figure 1 (a).</a:t>
            </a:r>
          </a:p>
          <a:p>
            <a:pPr algn="just"/>
            <a:endParaRPr lang="en-US" sz="800" b="1" dirty="0" smtClean="0"/>
          </a:p>
          <a:p>
            <a:r>
              <a:rPr lang="en-US" b="1" dirty="0" smtClean="0"/>
              <a:t>Economically</a:t>
            </a:r>
            <a:r>
              <a:rPr lang="en-US" dirty="0"/>
              <a:t>, </a:t>
            </a:r>
            <a:r>
              <a:rPr lang="en-US" b="1" i="1" dirty="0">
                <a:solidFill>
                  <a:srgbClr val="C00000"/>
                </a:solidFill>
              </a:rPr>
              <a:t>manufacturing</a:t>
            </a:r>
            <a:r>
              <a:rPr lang="en-US" dirty="0"/>
              <a:t> is the transformation of materials into items of </a:t>
            </a:r>
            <a:r>
              <a:rPr lang="en-US" dirty="0" smtClean="0"/>
              <a:t>greater value </a:t>
            </a:r>
            <a:r>
              <a:rPr lang="en-US" dirty="0"/>
              <a:t>by means of one or more processing and/or assembly operations</a:t>
            </a:r>
            <a:r>
              <a:rPr lang="en-US" dirty="0" smtClean="0"/>
              <a:t>,</a:t>
            </a:r>
            <a:r>
              <a:rPr lang="en-US" dirty="0"/>
              <a:t> as depicted </a:t>
            </a:r>
            <a:r>
              <a:rPr lang="en-US" dirty="0" smtClean="0"/>
              <a:t>in Figure 1 (</a:t>
            </a:r>
            <a:r>
              <a:rPr lang="en-US" dirty="0"/>
              <a:t>b).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t="9690"/>
          <a:stretch>
            <a:fillRect/>
          </a:stretch>
        </p:blipFill>
        <p:spPr bwMode="auto">
          <a:xfrm>
            <a:off x="838200" y="3962400"/>
            <a:ext cx="777240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33400" y="6019800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FIGURE </a:t>
            </a:r>
            <a:r>
              <a:rPr lang="en-US" dirty="0" smtClean="0"/>
              <a:t>1 </a:t>
            </a:r>
            <a:r>
              <a:rPr lang="en-US" dirty="0"/>
              <a:t>Two ways to define manufacturing: (a) as a technical process, and (b) as an economic process.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458200" y="6248400"/>
            <a:ext cx="457200" cy="457200"/>
          </a:xfrm>
          <a:solidFill>
            <a:srgbClr val="FF0000"/>
          </a:solidFill>
        </p:spPr>
        <p:txBody>
          <a:bodyPr/>
          <a:lstStyle/>
          <a:p>
            <a:fld id="{ACAF9A1F-6755-47D2-BA6C-90B2BF69E8FF}" type="slidenum">
              <a:rPr lang="en-US" smtClean="0">
                <a:solidFill>
                  <a:sysClr val="windowText" lastClr="000000"/>
                </a:solidFill>
              </a:rPr>
              <a:pPr/>
              <a:t>2</a:t>
            </a:fld>
            <a:endParaRPr lang="en-US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33400"/>
            <a:ext cx="36756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Materials in Manufacturing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4953000"/>
            <a:ext cx="327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Figure</a:t>
            </a:r>
            <a:r>
              <a:rPr lang="en-US" dirty="0" smtClean="0"/>
              <a:t> 2 Classification </a:t>
            </a:r>
            <a:r>
              <a:rPr lang="en-US" dirty="0"/>
              <a:t>of the </a:t>
            </a:r>
            <a:r>
              <a:rPr lang="en-US" dirty="0" smtClean="0"/>
              <a:t>four engineering </a:t>
            </a:r>
            <a:r>
              <a:rPr lang="en-US" dirty="0"/>
              <a:t>materials.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14861" t="2645" r="13690"/>
          <a:stretch>
            <a:fillRect/>
          </a:stretch>
        </p:blipFill>
        <p:spPr bwMode="auto">
          <a:xfrm>
            <a:off x="3886200" y="381000"/>
            <a:ext cx="51054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28600" y="990600"/>
            <a:ext cx="36576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Most </a:t>
            </a:r>
            <a:r>
              <a:rPr lang="en-US" dirty="0" smtClean="0"/>
              <a:t>engineering materials </a:t>
            </a:r>
            <a:r>
              <a:rPr lang="en-US" dirty="0"/>
              <a:t>can be classified into </a:t>
            </a:r>
            <a:r>
              <a:rPr lang="en-US" dirty="0" smtClean="0"/>
              <a:t>four basic </a:t>
            </a:r>
            <a:r>
              <a:rPr lang="en-US" dirty="0"/>
              <a:t>categories</a:t>
            </a:r>
            <a:r>
              <a:rPr lang="en-US" dirty="0" smtClean="0"/>
              <a:t>:</a:t>
            </a:r>
          </a:p>
          <a:p>
            <a:pPr marL="342900" indent="-342900" algn="just">
              <a:buAutoNum type="arabicParenR"/>
            </a:pPr>
            <a:r>
              <a:rPr lang="en-US" dirty="0" smtClean="0"/>
              <a:t>metals</a:t>
            </a:r>
            <a:r>
              <a:rPr lang="en-US" dirty="0"/>
              <a:t>, </a:t>
            </a:r>
            <a:endParaRPr lang="en-US" dirty="0" smtClean="0"/>
          </a:p>
          <a:p>
            <a:pPr marL="342900" indent="-342900" algn="just">
              <a:buAutoNum type="arabicParenR"/>
            </a:pPr>
            <a:r>
              <a:rPr lang="en-US" dirty="0" smtClean="0"/>
              <a:t>ceramics</a:t>
            </a:r>
            <a:r>
              <a:rPr lang="en-US" dirty="0"/>
              <a:t>, </a:t>
            </a:r>
            <a:endParaRPr lang="en-US" dirty="0" smtClean="0"/>
          </a:p>
          <a:p>
            <a:pPr marL="342900" indent="-342900" algn="just">
              <a:buAutoNum type="arabicParenR"/>
            </a:pPr>
            <a:r>
              <a:rPr lang="en-US" dirty="0" smtClean="0"/>
              <a:t>polymers.</a:t>
            </a:r>
          </a:p>
          <a:p>
            <a:pPr marL="342900" indent="-342900" algn="just">
              <a:buAutoNum type="arabicParenR"/>
            </a:pPr>
            <a:r>
              <a:rPr lang="en-US" dirty="0" smtClean="0"/>
              <a:t>Composites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Their </a:t>
            </a:r>
            <a:r>
              <a:rPr lang="en-US" dirty="0"/>
              <a:t>chemistries are different, their mechanical and </a:t>
            </a:r>
            <a:r>
              <a:rPr lang="en-US" dirty="0" smtClean="0"/>
              <a:t>physical properties </a:t>
            </a:r>
            <a:r>
              <a:rPr lang="en-US" dirty="0"/>
              <a:t>are different, and these differences affect the manufacturing processes that </a:t>
            </a:r>
            <a:r>
              <a:rPr lang="en-US" dirty="0" smtClean="0"/>
              <a:t>can be </a:t>
            </a:r>
            <a:r>
              <a:rPr lang="en-US" dirty="0"/>
              <a:t>used to produce products from them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248400"/>
            <a:ext cx="457200" cy="457200"/>
          </a:xfrm>
          <a:solidFill>
            <a:srgbClr val="FF0000"/>
          </a:solidFill>
        </p:spPr>
        <p:txBody>
          <a:bodyPr/>
          <a:lstStyle/>
          <a:p>
            <a:fld id="{ACAF9A1F-6755-47D2-BA6C-90B2BF69E8FF}" type="slidenum">
              <a:rPr lang="en-US" smtClean="0">
                <a:solidFill>
                  <a:sysClr val="windowText" lastClr="000000"/>
                </a:solidFill>
              </a:rPr>
              <a:pPr/>
              <a:t>3</a:t>
            </a:fld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0"/>
            <a:ext cx="8915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u="sng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Lecture 1                                                                        Dr</a:t>
            </a:r>
            <a:r>
              <a:rPr lang="en-US" sz="2400" b="1" i="1" u="sng" dirty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. </a:t>
            </a:r>
            <a:r>
              <a:rPr lang="en-US" sz="2400" b="1" i="1" u="sng" dirty="0" err="1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Suha</a:t>
            </a:r>
            <a:r>
              <a:rPr lang="en-US" sz="2400" b="1" i="1" u="sng" dirty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en-US" sz="2400" b="1" i="1" u="sng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K. </a:t>
            </a:r>
            <a:r>
              <a:rPr lang="en-US" sz="2400" b="1" i="1" u="sng" dirty="0" err="1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Shihab</a:t>
            </a:r>
            <a:endParaRPr lang="en-US" sz="2400" b="1" i="1" u="sng" dirty="0">
              <a:ln w="10541" cmpd="sng">
                <a:solidFill>
                  <a:srgbClr val="C00000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09600"/>
            <a:ext cx="33899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Manufacturing Processes</a:t>
            </a:r>
            <a:endParaRPr lang="en-US" sz="2400" b="1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2786062" y="1100138"/>
            <a:ext cx="3571876" cy="746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33400" y="1143000"/>
            <a:ext cx="838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major processes a component undergoes before being converted into a final product are:</a:t>
            </a:r>
          </a:p>
          <a:p>
            <a:pPr marL="342900" indent="-342900">
              <a:buAutoNum type="arabicPeriod"/>
            </a:pPr>
            <a:r>
              <a:rPr lang="en-US" dirty="0" smtClean="0"/>
              <a:t>Casting</a:t>
            </a:r>
          </a:p>
          <a:p>
            <a:pPr marL="342900" indent="-342900">
              <a:buAutoNum type="arabicPeriod"/>
            </a:pPr>
            <a:r>
              <a:rPr lang="en-US" dirty="0" smtClean="0"/>
              <a:t>Primary and secondary forming</a:t>
            </a:r>
          </a:p>
          <a:p>
            <a:pPr marL="342900" indent="-342900">
              <a:buAutoNum type="arabicPeriod"/>
            </a:pPr>
            <a:r>
              <a:rPr lang="en-US" dirty="0" smtClean="0"/>
              <a:t>Machining</a:t>
            </a:r>
          </a:p>
          <a:p>
            <a:pPr marL="342900" indent="-342900">
              <a:buAutoNum type="arabicPeriod"/>
            </a:pPr>
            <a:r>
              <a:rPr lang="en-US" dirty="0" smtClean="0"/>
              <a:t>Joining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8200" y="6172200"/>
            <a:ext cx="457200" cy="457200"/>
          </a:xfrm>
          <a:solidFill>
            <a:srgbClr val="FF0000"/>
          </a:solidFill>
        </p:spPr>
        <p:txBody>
          <a:bodyPr/>
          <a:lstStyle/>
          <a:p>
            <a:fld id="{ACAF9A1F-6755-47D2-BA6C-90B2BF69E8FF}" type="slidenum">
              <a:rPr lang="en-US" smtClean="0">
                <a:solidFill>
                  <a:sysClr val="windowText" lastClr="000000"/>
                </a:solidFill>
              </a:rPr>
              <a:pPr/>
              <a:t>4</a:t>
            </a:fld>
            <a:endParaRPr lang="en-US">
              <a:solidFill>
                <a:sysClr val="windowText" lastClr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0"/>
            <a:ext cx="8915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u="sng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Lecture 1                                                                             Dr</a:t>
            </a:r>
            <a:r>
              <a:rPr lang="en-US" sz="2400" b="1" i="1" u="sng" dirty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. </a:t>
            </a:r>
            <a:r>
              <a:rPr lang="en-US" sz="2400" b="1" i="1" u="sng" dirty="0" err="1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Suha</a:t>
            </a:r>
            <a:r>
              <a:rPr lang="en-US" sz="2400" b="1" i="1" u="sng" dirty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en-US" sz="2400" b="1" i="1" u="sng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K. </a:t>
            </a:r>
            <a:r>
              <a:rPr lang="en-US" sz="2400" b="1" i="1" u="sng" dirty="0" err="1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Shihab</a:t>
            </a:r>
            <a:endParaRPr lang="en-US" sz="2400" b="1" i="1" u="sng" dirty="0">
              <a:ln w="10541" cmpd="sng">
                <a:solidFill>
                  <a:srgbClr val="C00000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827</TotalTime>
  <Words>329</Words>
  <Application>Microsoft Office PowerPoint</Application>
  <PresentationFormat>On-screen Show (4:3)</PresentationFormat>
  <Paragraphs>56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Equity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lappie</dc:creator>
  <cp:lastModifiedBy>lappie</cp:lastModifiedBy>
  <cp:revision>63</cp:revision>
  <dcterms:created xsi:type="dcterms:W3CDTF">2017-07-11T18:11:56Z</dcterms:created>
  <dcterms:modified xsi:type="dcterms:W3CDTF">2018-10-08T18:44:16Z</dcterms:modified>
</cp:coreProperties>
</file>